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1" r:id="rId1"/>
    <p:sldMasterId id="2147483704" r:id="rId2"/>
  </p:sldMasterIdLst>
  <p:notesMasterIdLst>
    <p:notesMasterId r:id="rId20"/>
  </p:notesMasterIdLst>
  <p:sldIdLst>
    <p:sldId id="399" r:id="rId3"/>
    <p:sldId id="400" r:id="rId4"/>
    <p:sldId id="401"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274" autoAdjust="0"/>
    <p:restoredTop sz="94660"/>
  </p:normalViewPr>
  <p:slideViewPr>
    <p:cSldViewPr>
      <p:cViewPr>
        <p:scale>
          <a:sx n="53" d="100"/>
          <a:sy n="53" d="100"/>
        </p:scale>
        <p:origin x="-95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587326F-0E74-4E06-A237-506899530519}" type="datetimeFigureOut">
              <a:rPr lang="ar-SA" smtClean="0"/>
              <a:pPr/>
              <a:t>26/05/1437</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1418BD2-8993-4EFB-AF60-55F010987B05}" type="slidenum">
              <a:rPr lang="ar-SA" smtClean="0"/>
              <a:pPr/>
              <a:t>‹#›</a:t>
            </a:fld>
            <a:endParaRPr lang="ar-SA"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2D4C2D5D-CD6B-4E1A-9AC1-D7C32088EB15}" type="datetimeFigureOut">
              <a:rPr lang="ar-SA" smtClean="0"/>
              <a:pPr/>
              <a:t>26/05/1437</a:t>
            </a:fld>
            <a:endParaRPr lang="ar-SA" dirty="0"/>
          </a:p>
        </p:txBody>
      </p:sp>
      <p:sp>
        <p:nvSpPr>
          <p:cNvPr id="5" name="Footer Placeholder 4"/>
          <p:cNvSpPr>
            <a:spLocks noGrp="1"/>
          </p:cNvSpPr>
          <p:nvPr>
            <p:ph type="ftr" sz="quarter" idx="11"/>
          </p:nvPr>
        </p:nvSpPr>
        <p:spPr bwMode="white"/>
        <p:txBody>
          <a:bodyPr/>
          <a:lstStyle/>
          <a:p>
            <a:endParaRPr lang="ar-SA" dirty="0"/>
          </a:p>
        </p:txBody>
      </p:sp>
      <p:sp>
        <p:nvSpPr>
          <p:cNvPr id="6" name="Slide Number Placeholder 5"/>
          <p:cNvSpPr>
            <a:spLocks noGrp="1"/>
          </p:cNvSpPr>
          <p:nvPr>
            <p:ph type="sldNum" sz="quarter" idx="12"/>
          </p:nvPr>
        </p:nvSpPr>
        <p:spPr/>
        <p:txBody>
          <a:bodyPr/>
          <a:lstStyle/>
          <a:p>
            <a:fld id="{FC701462-3706-4FB2-8AF6-100F6FD694B5}" type="slidenum">
              <a:rPr lang="ar-SA" smtClean="0"/>
              <a:pPr/>
              <a:t>‹#›</a:t>
            </a:fld>
            <a:endParaRPr lang="ar-SA" dirty="0"/>
          </a:p>
        </p:txBody>
      </p:sp>
    </p:spTree>
  </p:cSld>
  <p:clrMapOvr>
    <a:masterClrMapping/>
  </p:clrMapOvr>
  <p:transition>
    <p:newsflash/>
    <p:sndAc>
      <p:stSnd>
        <p:snd r:embed="rId1" name="chimes.wav" builtIn="1"/>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B4CF89-610F-4173-99B9-720369CE7B13}" type="datetimeFigureOut">
              <a:rPr lang="en-US" smtClean="0"/>
              <a:pPr/>
              <a:t>3/5/2016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24EF3-DA27-4863-8683-ADFE7A94449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فارغ">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7B4CF89-610F-4173-99B9-720369CE7B13}" type="datetimeFigureOut">
              <a:rPr lang="en-US" smtClean="0"/>
              <a:pPr/>
              <a:t>3/5/2016</a:t>
            </a:fld>
            <a:endParaRPr lang="en-US" dirty="0"/>
          </a:p>
        </p:txBody>
      </p:sp>
      <p:sp>
        <p:nvSpPr>
          <p:cNvPr id="8" name="Slide Number Placeholder 7"/>
          <p:cNvSpPr>
            <a:spLocks noGrp="1"/>
          </p:cNvSpPr>
          <p:nvPr>
            <p:ph type="sldNum" sz="quarter" idx="11"/>
          </p:nvPr>
        </p:nvSpPr>
        <p:spPr/>
        <p:txBody>
          <a:bodyPr/>
          <a:lstStyle/>
          <a:p>
            <a:fld id="{F6F24EF3-DA27-4863-8683-ADFE7A94449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5"/>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D4C2D5D-CD6B-4E1A-9AC1-D7C32088EB15}" type="datetimeFigureOut">
              <a:rPr lang="ar-SA" smtClean="0"/>
              <a:pPr/>
              <a:t>26/05/1437</a:t>
            </a:fld>
            <a:endParaRPr lang="ar-SA"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C701462-3706-4FB2-8AF6-100F6FD694B5}"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Lst>
  <p:transition>
    <p:newsflash/>
    <p:sndAc>
      <p:stSnd>
        <p:snd r:embed="rId4" name="chimes.wav" builtIn="1"/>
      </p:stSnd>
    </p:sndAc>
  </p:transition>
  <p:timing>
    <p:tnLst>
      <p:par>
        <p:cTn id="1" dur="indefinite" restart="never" nodeType="tmRoot"/>
      </p:par>
    </p:tnLst>
  </p:timing>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D4C2D5D-CD6B-4E1A-9AC1-D7C32088EB15}" type="datetimeFigureOut">
              <a:rPr lang="ar-SA" smtClean="0"/>
              <a:pPr/>
              <a:t>26/05/1437</a:t>
            </a:fld>
            <a:endParaRPr lang="ar-SA"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ar-SA"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C701462-3706-4FB2-8AF6-100F6FD694B5}" type="slidenum">
              <a:rPr lang="ar-SA" smtClean="0"/>
              <a:pPr/>
              <a:t>‹#›</a:t>
            </a:fld>
            <a:endParaRPr lang="ar-SA"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ar-SA" smtClean="0"/>
              <a:t>انقر لتحرير نمط العنوان الرئيسي</a:t>
            </a:r>
            <a:endParaRPr lang="en-US" dirty="0"/>
          </a:p>
        </p:txBody>
      </p:sp>
    </p:spTree>
  </p:cSld>
  <p:clrMap bg1="dk1" tx1="lt1" bg2="dk2" tx2="lt2" accent1="accent1" accent2="accent2" accent3="accent3" accent4="accent4" accent5="accent5" accent6="accent6" hlink="hlink" folHlink="folHlink"/>
  <p:sldLayoutIdLst>
    <p:sldLayoutId id="2147483705" r:id="rId1"/>
  </p:sldLayoutIdLst>
  <p:transition>
    <p:newsflash/>
    <p:sndAc>
      <p:stSnd>
        <p:snd r:embed="rId3" name="chimes.wav" builtIn="1"/>
      </p:stSnd>
    </p:sndAc>
  </p:transition>
  <p:timing>
    <p:tnLst>
      <p:par>
        <p:cTn id="1" dur="indefinite" restart="never" nodeType="tmRoot"/>
      </p:par>
    </p:tnLst>
  </p:timing>
  <p:txStyles>
    <p:titleStyle>
      <a:lvl1pPr algn="ctr" defTabSz="914400" rtl="1"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r" defTabSz="914400" rtl="1"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r" defTabSz="914400" rtl="1"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r" defTabSz="914400" rtl="1"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r" defTabSz="914400" rtl="1"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r" defTabSz="914400" rtl="1"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r" defTabSz="914400" rtl="1"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r" defTabSz="914400" rtl="1"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539552" y="2708920"/>
            <a:ext cx="7884368" cy="830997"/>
          </a:xfrm>
          <a:prstGeom prst="rect">
            <a:avLst/>
          </a:prstGeom>
          <a:noFill/>
        </p:spPr>
        <p:txBody>
          <a:bodyPr wrap="square" rtlCol="0">
            <a:spAutoFit/>
          </a:bodyPr>
          <a:lstStyle/>
          <a:p>
            <a:pPr algn="ctr"/>
            <a:r>
              <a:rPr lang="ar-SA" sz="4800" b="1" dirty="0" smtClean="0">
                <a:ln w="18000">
                  <a:solidFill>
                    <a:schemeClr val="tx1"/>
                  </a:solidFill>
                  <a:prstDash val="solid"/>
                  <a:miter lim="800000"/>
                </a:ln>
                <a:solidFill>
                  <a:schemeClr val="bg1">
                    <a:lumMod val="65000"/>
                  </a:schemeClr>
                </a:solidFill>
                <a:effectLst>
                  <a:outerShdw blurRad="38100" dist="38100" dir="2700000" algn="tl">
                    <a:srgbClr val="000000">
                      <a:alpha val="43137"/>
                    </a:srgbClr>
                  </a:outerShdw>
                </a:effectLst>
              </a:rPr>
              <a:t>اللغة  العربية بين الأصالة والتحديات</a:t>
            </a:r>
            <a:endParaRPr lang="en-US" sz="4800" b="1" dirty="0">
              <a:ln w="18000">
                <a:solidFill>
                  <a:schemeClr val="tx1"/>
                </a:solidFill>
                <a:prstDash val="solid"/>
                <a:miter lim="800000"/>
              </a:ln>
              <a:solidFill>
                <a:schemeClr val="bg1">
                  <a:lumMod val="65000"/>
                </a:schemeClr>
              </a:solidFill>
              <a:effectLst>
                <a:outerShdw blurRad="38100" dist="38100" dir="2700000" algn="tl">
                  <a:srgbClr val="000000">
                    <a:alpha val="43137"/>
                  </a:srgbClr>
                </a:outerShdw>
              </a:effectLst>
            </a:endParaRPr>
          </a:p>
        </p:txBody>
      </p:sp>
      <p:pic>
        <p:nvPicPr>
          <p:cNvPr id="2" name="صورة 1"/>
          <p:cNvPicPr>
            <a:picLocks noChangeAspect="1"/>
          </p:cNvPicPr>
          <p:nvPr/>
        </p:nvPicPr>
        <p:blipFill>
          <a:blip r:embed="rId2">
            <a:extLst>
              <a:ext uri="{BEBA8EAE-BF5A-486C-A8C5-ECC9F3942E4B}">
                <a14:imgProps xmlns="" xmlns:a14="http://schemas.microsoft.com/office/drawing/2010/main">
                  <a14:imgLayer r:embed="rId3">
                    <a14:imgEffect>
                      <a14:saturation sat="33000"/>
                    </a14:imgEffect>
                  </a14:imgLayer>
                </a14:imgProps>
              </a:ext>
              <a:ext uri="{28A0092B-C50C-407E-A947-70E740481C1C}">
                <a14:useLocalDpi xmlns="" xmlns:a14="http://schemas.microsoft.com/office/drawing/2010/main" val="0"/>
              </a:ext>
            </a:extLst>
          </a:blip>
          <a:stretch>
            <a:fillRect/>
          </a:stretch>
        </p:blipFill>
        <p:spPr>
          <a:xfrm>
            <a:off x="2483768" y="3634649"/>
            <a:ext cx="4328256" cy="1944216"/>
          </a:xfrm>
          <a:prstGeom prst="rect">
            <a:avLst/>
          </a:prstGeom>
          <a:solidFill>
            <a:srgbClr val="FFFFFF">
              <a:shade val="85000"/>
            </a:srgbClr>
          </a:solidFill>
          <a:ln w="88900" cap="sq">
            <a:solidFill>
              <a:srgbClr val="FFFFFF"/>
            </a:solidFill>
            <a:miter lim="800000"/>
          </a:ln>
          <a:effectLst>
            <a:outerShdw blurRad="76200" dir="13500000" sy="23000" kx="1200000" algn="br" rotWithShape="0">
              <a:prstClr val="black">
                <a:alpha val="2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84460915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331640" y="1412776"/>
            <a:ext cx="6552728" cy="3816429"/>
          </a:xfrm>
          <a:prstGeom prst="rect">
            <a:avLst/>
          </a:prstGeom>
          <a:noFill/>
        </p:spPr>
        <p:txBody>
          <a:bodyPr wrap="square" rtlCol="0">
            <a:spAutoFit/>
          </a:bodyPr>
          <a:lstStyle/>
          <a:p>
            <a:pPr algn="r" rtl="1"/>
            <a:r>
              <a:rPr lang="ar-SA" sz="2400" u="sng" dirty="0" smtClean="0">
                <a:cs typeface="DecoType Thuluth" pitchFamily="2" charset="-78"/>
              </a:rPr>
              <a:t>1_ب) </a:t>
            </a:r>
            <a:r>
              <a:rPr lang="ar-SA" sz="2400" u="sng" dirty="0">
                <a:cs typeface="DecoType Thuluth" pitchFamily="2" charset="-78"/>
              </a:rPr>
              <a:t>في </a:t>
            </a:r>
            <a:r>
              <a:rPr lang="ar-SA" sz="2400" u="sng" dirty="0" smtClean="0">
                <a:cs typeface="DecoType Thuluth" pitchFamily="2" charset="-78"/>
              </a:rPr>
              <a:t>مواجهة العامية </a:t>
            </a:r>
            <a:r>
              <a:rPr lang="ar-SA" sz="2400" u="sng" dirty="0">
                <a:cs typeface="DecoType Thuluth" pitchFamily="2" charset="-78"/>
              </a:rPr>
              <a:t>:</a:t>
            </a:r>
            <a:endParaRPr lang="en-US" sz="2400" u="sng" dirty="0">
              <a:cs typeface="DecoType Thuluth" pitchFamily="2" charset="-78"/>
            </a:endParaRPr>
          </a:p>
          <a:p>
            <a:pPr algn="r"/>
            <a:endParaRPr lang="ar-SA" dirty="0" smtClean="0"/>
          </a:p>
          <a:p>
            <a:pPr algn="r"/>
            <a:r>
              <a:rPr lang="ar-SA" sz="2000" b="1" dirty="0" smtClean="0"/>
              <a:t>يرى </a:t>
            </a:r>
            <a:r>
              <a:rPr lang="ar-SA" sz="2000" b="1" dirty="0"/>
              <a:t>كثير من أدعياء </a:t>
            </a:r>
            <a:r>
              <a:rPr lang="ar-SA" sz="2000" b="1" dirty="0" smtClean="0"/>
              <a:t>العربية </a:t>
            </a:r>
            <a:r>
              <a:rPr lang="ar-SA" sz="2000" b="1" dirty="0"/>
              <a:t>إلى </a:t>
            </a:r>
            <a:r>
              <a:rPr lang="ar-SA" sz="2000" b="1" dirty="0" smtClean="0"/>
              <a:t>استعمال اللهجة  العامية حديثا </a:t>
            </a:r>
            <a:r>
              <a:rPr lang="ar-SA" sz="2000" b="1" dirty="0"/>
              <a:t>وكتابتها في  كل شأن من شؤون حياتهم ونرى أن </a:t>
            </a:r>
            <a:r>
              <a:rPr lang="ar-SA" sz="2000" b="1" dirty="0" smtClean="0"/>
              <a:t>العامية العربية </a:t>
            </a:r>
            <a:r>
              <a:rPr lang="ar-SA" sz="2000" b="1" dirty="0"/>
              <a:t>ماهي إلا ا</a:t>
            </a:r>
            <a:r>
              <a:rPr lang="ar-SA" sz="2000" b="1" dirty="0" smtClean="0"/>
              <a:t>نحراف </a:t>
            </a:r>
            <a:r>
              <a:rPr lang="ar-SA" sz="2000" b="1" dirty="0"/>
              <a:t>عن </a:t>
            </a:r>
            <a:r>
              <a:rPr lang="ar-SA" sz="2000" b="1" dirty="0" smtClean="0"/>
              <a:t>الفصيحة في </a:t>
            </a:r>
            <a:r>
              <a:rPr lang="ar-SA" sz="2000" b="1" dirty="0"/>
              <a:t>الأصوات والصرف والنحو وإن أي دعوه في استخدام </a:t>
            </a:r>
            <a:r>
              <a:rPr lang="ar-SA" sz="2000" b="1" dirty="0" smtClean="0"/>
              <a:t>العامية لوصفها </a:t>
            </a:r>
            <a:r>
              <a:rPr lang="ar-SA" sz="2000" b="1" dirty="0"/>
              <a:t>وسيله </a:t>
            </a:r>
            <a:r>
              <a:rPr lang="ar-SA" sz="2000" b="1" dirty="0" smtClean="0"/>
              <a:t>اتصال </a:t>
            </a:r>
            <a:r>
              <a:rPr lang="ar-SA" sz="2000" b="1" dirty="0"/>
              <a:t>على المستوى القومي </a:t>
            </a:r>
            <a:r>
              <a:rPr lang="ar-SA" sz="2000" b="1" dirty="0" smtClean="0"/>
              <a:t>مهم</a:t>
            </a:r>
            <a:r>
              <a:rPr lang="ar-SA" sz="2000" b="1" dirty="0"/>
              <a:t>ا</a:t>
            </a:r>
            <a:r>
              <a:rPr lang="ar-SA" sz="2000" b="1" dirty="0" smtClean="0"/>
              <a:t> </a:t>
            </a:r>
            <a:r>
              <a:rPr lang="ar-SA" sz="2000" b="1" dirty="0"/>
              <a:t>أوتي من بهرج إعلامي هو حكم على الأمه </a:t>
            </a:r>
            <a:r>
              <a:rPr lang="ar-SA" sz="2000" b="1" dirty="0" smtClean="0"/>
              <a:t>العربية </a:t>
            </a:r>
            <a:r>
              <a:rPr lang="ar-SA" sz="2000" b="1" dirty="0"/>
              <a:t>بالتخلف </a:t>
            </a:r>
            <a:r>
              <a:rPr lang="ar-SA" sz="2000" b="1" dirty="0" smtClean="0"/>
              <a:t>والرجعية ومن </a:t>
            </a:r>
            <a:r>
              <a:rPr lang="ar-SA" sz="2000" b="1" dirty="0"/>
              <a:t>الضروري أن تعمل جهات </a:t>
            </a:r>
            <a:r>
              <a:rPr lang="ar-SA" sz="2000" b="1" dirty="0" smtClean="0"/>
              <a:t>متعددة  </a:t>
            </a:r>
            <a:r>
              <a:rPr lang="ar-SA" sz="2000" b="1" dirty="0"/>
              <a:t>رسميه وغير رسميه لمحاربه أي محاوله </a:t>
            </a:r>
            <a:r>
              <a:rPr lang="ar-SA" sz="2000" b="1" dirty="0" smtClean="0"/>
              <a:t>للإنقضاض </a:t>
            </a:r>
            <a:r>
              <a:rPr lang="ar-SA" sz="2000" b="1" dirty="0"/>
              <a:t>على </a:t>
            </a:r>
            <a:r>
              <a:rPr lang="ar-SA" sz="2000" b="1" dirty="0" smtClean="0"/>
              <a:t>اللغة العربية الفصيحة ويجب </a:t>
            </a:r>
            <a:r>
              <a:rPr lang="ar-SA" sz="2000" b="1" dirty="0"/>
              <a:t>حمايه </a:t>
            </a:r>
            <a:r>
              <a:rPr lang="ar-SA" sz="2000" b="1" dirty="0" smtClean="0"/>
              <a:t>الطلبة </a:t>
            </a:r>
            <a:r>
              <a:rPr lang="ar-SA" sz="2000" b="1" dirty="0"/>
              <a:t>على اختلاف مراحل حياتهم في التعليم من عدوى </a:t>
            </a:r>
            <a:r>
              <a:rPr lang="ar-SA" sz="2000" b="1" dirty="0" smtClean="0"/>
              <a:t>العامية , وبأي </a:t>
            </a:r>
            <a:r>
              <a:rPr lang="ar-SA" sz="2000" b="1" dirty="0"/>
              <a:t>لهجه سنعلم أو نوجه شعراء </a:t>
            </a:r>
            <a:r>
              <a:rPr lang="ar-SA" sz="2000" b="1" dirty="0" smtClean="0"/>
              <a:t>النثر؟ فلكل قرية ومدينة لغة </a:t>
            </a:r>
            <a:r>
              <a:rPr lang="ar-SA" sz="2000" b="1" dirty="0"/>
              <a:t>وهم بداخل دوله واحده فكيف سيكون الأمر بين الدول </a:t>
            </a:r>
            <a:r>
              <a:rPr lang="ar-SA" sz="2000" b="1" dirty="0" smtClean="0"/>
              <a:t>العربية </a:t>
            </a:r>
            <a:r>
              <a:rPr lang="ar-SA" sz="2000" b="1" dirty="0"/>
              <a:t>على اختلافها ؟ </a:t>
            </a:r>
            <a:r>
              <a:rPr lang="ar-SA" sz="2000" b="1" dirty="0" smtClean="0"/>
              <a:t>سيكون </a:t>
            </a:r>
            <a:r>
              <a:rPr lang="ar-SA" sz="2000" b="1" dirty="0"/>
              <a:t>التفاهم </a:t>
            </a:r>
            <a:r>
              <a:rPr lang="ar-SA" sz="2000" b="1" dirty="0" smtClean="0"/>
              <a:t>والتخاطب </a:t>
            </a:r>
            <a:r>
              <a:rPr lang="ar-SA" sz="2000" b="1" dirty="0"/>
              <a:t>صعبا وعاملا من عوامل القضاء على الفصحى </a:t>
            </a:r>
            <a:r>
              <a:rPr lang="ar-SA" sz="2000" b="1" dirty="0" smtClean="0"/>
              <a:t>واندثارها.</a:t>
            </a:r>
            <a:endParaRPr lang="en-US" sz="2000" b="1" dirty="0"/>
          </a:p>
        </p:txBody>
      </p:sp>
    </p:spTree>
    <p:extLst>
      <p:ext uri="{BB962C8B-B14F-4D97-AF65-F5344CB8AC3E}">
        <p14:creationId xmlns="" xmlns:p14="http://schemas.microsoft.com/office/powerpoint/2010/main" val="10586448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367376" y="1700808"/>
            <a:ext cx="6300611" cy="3600986"/>
          </a:xfrm>
          <a:prstGeom prst="rect">
            <a:avLst/>
          </a:prstGeom>
          <a:noFill/>
        </p:spPr>
        <p:txBody>
          <a:bodyPr wrap="square" rtlCol="0">
            <a:spAutoFit/>
          </a:bodyPr>
          <a:lstStyle/>
          <a:p>
            <a:pPr algn="r"/>
            <a:r>
              <a:rPr lang="ar-SA" sz="3600" dirty="0" smtClean="0">
                <a:cs typeface="DecoType Naskh Variants" pitchFamily="2" charset="-78"/>
              </a:rPr>
              <a:t>2) تحديات  خارجية :</a:t>
            </a:r>
          </a:p>
          <a:p>
            <a:pPr algn="r"/>
            <a:r>
              <a:rPr lang="ar-SA" sz="2400" b="1" u="sng" dirty="0" smtClean="0">
                <a:cs typeface="DecoType Thuluth" pitchFamily="2" charset="-78"/>
              </a:rPr>
              <a:t>2_ أ) في مواجهة اللغة الأجنبية:</a:t>
            </a:r>
          </a:p>
          <a:p>
            <a:pPr algn="r"/>
            <a:endParaRPr lang="ar-SA" sz="2400" dirty="0" smtClean="0">
              <a:cs typeface="DecoType Thuluth" pitchFamily="2" charset="-78"/>
            </a:endParaRPr>
          </a:p>
          <a:p>
            <a:pPr algn="r"/>
            <a:r>
              <a:rPr lang="ar-SA" sz="2400" b="1" dirty="0" smtClean="0">
                <a:cs typeface="DecoType Thuluth" pitchFamily="2" charset="-78"/>
              </a:rPr>
              <a:t>2.أ.أ: الثنائية:</a:t>
            </a:r>
          </a:p>
          <a:p>
            <a:pPr algn="r"/>
            <a:r>
              <a:rPr lang="ar-SA" sz="2000" b="1" dirty="0" smtClean="0"/>
              <a:t>اللغة العربية اليوم في ظل التطور العلمي والحضاري وانبهار العرب بحضارة الآخر جنحت الى الانبهار بلغتهم وسارعوا الى تعلم الإنجليزية والفرنسية واحتقار لغتهم العربية واعتبارها لا تصلح للتطور واذا اردنا التفاعل مع الحضارة الغربية لابد أن يسبقه التفاعل مع الإنجليزية ولكن ليس على حساب العربية جزئيا أو كليا. وعلى العرب أن يعملوا  على إنقاذ المؤسسة التعليمية من أي غزو للغات الأخرى.</a:t>
            </a:r>
            <a:endParaRPr lang="ar-SA" b="1" dirty="0" smtClean="0"/>
          </a:p>
        </p:txBody>
      </p:sp>
      <p:pic>
        <p:nvPicPr>
          <p:cNvPr id="2" name="صورة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30288" y="1179231"/>
            <a:ext cx="3600400" cy="2199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2455037879"/>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851920" y="1338826"/>
            <a:ext cx="4016098" cy="3662541"/>
          </a:xfrm>
          <a:prstGeom prst="rect">
            <a:avLst/>
          </a:prstGeom>
          <a:noFill/>
        </p:spPr>
        <p:txBody>
          <a:bodyPr wrap="square" rtlCol="0">
            <a:spAutoFit/>
          </a:bodyPr>
          <a:lstStyle/>
          <a:p>
            <a:pPr algn="r"/>
            <a:r>
              <a:rPr lang="ar-SA" sz="3200" dirty="0" smtClean="0">
                <a:cs typeface="DecoType Thuluth" pitchFamily="2" charset="-78"/>
              </a:rPr>
              <a:t>2.أ.ب : التعريب:</a:t>
            </a:r>
          </a:p>
          <a:p>
            <a:pPr algn="r"/>
            <a:endParaRPr lang="ar-SA" sz="2000" dirty="0" smtClean="0"/>
          </a:p>
          <a:p>
            <a:pPr algn="r"/>
            <a:r>
              <a:rPr lang="ar-SA" sz="2000" b="1" dirty="0" smtClean="0"/>
              <a:t>إن أسلافنا العرب عرفوا المعرب والدخيل  منذ القدم وألفوا فيه من الكلمات الأجنبية ,وقد  أخذوا ما يسر حاجتهم للتعبير عن معان لم تكن موجودة عندهم. وقد شهدت مراحل متقدمة من التعريب ومن الضروري الاهتمام بها لأنها هي الإطار الحضاري الذي يحمي الوجود العربي . ولعل التعريب يسهم في استعادة الثقة بالنفس للإنسان العربي ويساعد في مواجهة التحدي التعليمي والأكاديمي</a:t>
            </a:r>
            <a:r>
              <a:rPr lang="ar-SA" b="1" dirty="0" smtClean="0"/>
              <a:t>.</a:t>
            </a:r>
          </a:p>
        </p:txBody>
      </p:sp>
      <p:pic>
        <p:nvPicPr>
          <p:cNvPr id="3" name="صورة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05849" y="1338826"/>
            <a:ext cx="2880320" cy="4104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03601488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28662" y="785794"/>
            <a:ext cx="7097326" cy="3662541"/>
          </a:xfrm>
          <a:prstGeom prst="rect">
            <a:avLst/>
          </a:prstGeom>
          <a:noFill/>
        </p:spPr>
        <p:txBody>
          <a:bodyPr wrap="square" rtlCol="0">
            <a:spAutoFit/>
          </a:bodyPr>
          <a:lstStyle/>
          <a:p>
            <a:pPr algn="r"/>
            <a:r>
              <a:rPr lang="ar-SA" sz="3200" dirty="0" smtClean="0">
                <a:cs typeface="DecoType Naskh Variants" pitchFamily="2" charset="-78"/>
              </a:rPr>
              <a:t>2.أ.ج : الترجمة :</a:t>
            </a:r>
          </a:p>
          <a:p>
            <a:pPr algn="r"/>
            <a:endParaRPr lang="ar-SA" sz="2000" b="1" dirty="0" smtClean="0"/>
          </a:p>
          <a:p>
            <a:pPr algn="r"/>
            <a:r>
              <a:rPr lang="ar-SA" sz="2000" b="1" dirty="0" smtClean="0"/>
              <a:t>تعرف الترجمة بأنها هي</a:t>
            </a:r>
            <a:r>
              <a:rPr lang="ar-SA" sz="2000" b="1" dirty="0"/>
              <a:t>"</a:t>
            </a:r>
            <a:r>
              <a:rPr lang="ar-SA" sz="2000" b="1" dirty="0" smtClean="0"/>
              <a:t> التعبير بلغة أخرى عما يعُبر عنه بأخرى</a:t>
            </a:r>
            <a:r>
              <a:rPr lang="ar-SA" sz="2000" b="1" dirty="0"/>
              <a:t>"</a:t>
            </a:r>
            <a:r>
              <a:rPr lang="ar-SA" sz="2000" b="1" dirty="0" smtClean="0"/>
              <a:t> وتعد في دور الحضارة أداة معرفية تستمد بها الحضارة الصاعدة أحد شروط قوتها  من الحضارة الآفلة. وعلينا أن ننظر للترجمة من زاويتين: 1. مدى ما تحمل إلينا الترجمة من معارف.</a:t>
            </a:r>
          </a:p>
          <a:p>
            <a:pPr algn="r"/>
            <a:r>
              <a:rPr lang="ar-SA" sz="2000" b="1" dirty="0" smtClean="0"/>
              <a:t>2.لغة الترجمة العربية الذي يمثل ما تدخله الترجمة على صورة العربية في نظام بنائها .</a:t>
            </a:r>
          </a:p>
          <a:p>
            <a:pPr algn="r"/>
            <a:r>
              <a:rPr lang="ar-SA" sz="2000" b="1" dirty="0" smtClean="0"/>
              <a:t>ومن الجدير بالذكر أن الجهود حول أهمية الترجمة لنقل التكنولوجيا الغربية ولإدخال العلوم إلى الوطن العربي ؛ فقد أشارت الدراسات الى أن ثاني أكبر حاجة لتعلم لغة أجنبية هي لأغراض الترجمة.</a:t>
            </a:r>
            <a:endParaRPr lang="ar-SA" b="1" dirty="0" smtClean="0"/>
          </a:p>
        </p:txBody>
      </p:sp>
      <p:pic>
        <p:nvPicPr>
          <p:cNvPr id="3" name="صورة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71538" y="4429132"/>
            <a:ext cx="4849201" cy="152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645792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47664" y="1340768"/>
            <a:ext cx="5967924" cy="3939540"/>
          </a:xfrm>
          <a:prstGeom prst="rect">
            <a:avLst/>
          </a:prstGeom>
          <a:noFill/>
        </p:spPr>
        <p:txBody>
          <a:bodyPr wrap="square" rtlCol="0">
            <a:spAutoFit/>
          </a:bodyPr>
          <a:lstStyle/>
          <a:p>
            <a:pPr algn="r"/>
            <a:r>
              <a:rPr lang="ar-SA" sz="3200" dirty="0" smtClean="0">
                <a:cs typeface="DecoType Naskh Variants" pitchFamily="2" charset="-78"/>
              </a:rPr>
              <a:t>2_ب) في مواجهة العولمة :</a:t>
            </a:r>
          </a:p>
          <a:p>
            <a:pPr algn="r"/>
            <a:endParaRPr lang="ar-SA" dirty="0" smtClean="0"/>
          </a:p>
          <a:p>
            <a:pPr algn="r"/>
            <a:r>
              <a:rPr lang="ar-SA" sz="2000" b="1" dirty="0" smtClean="0"/>
              <a:t>واجهت اللغة العربية تحديات شرسة من قبل العولمة والمتمثلة في المصالح المادية الناجمة عن الاتصال بالأجنبي والتأثير الإعلامي القائم على التبشير باللغة الإنجليزية على أنها اللغة العامية والتحديات  تقوم على التشبّه الساذج بالأجنبي , ومن هنا يُعد إضعاف اللغة القومية واحلال الأجنبية مكانها هو من أشكال الاحتواء في عصر العولمة بل من أشكال تحطيم الثقافات, ويظهر ذلك في التعبيرات الأجنبية والألفاظ الدخيلة , وأخطر ما يكون أن يتحول الإنسان العربي الى مسخ وتنعدم فيه الغيرة على لغته التي هي أبرز مقومات هويته العربية.</a:t>
            </a:r>
          </a:p>
          <a:p>
            <a:pPr algn="r"/>
            <a:r>
              <a:rPr lang="ar-SA" sz="2000" b="1" dirty="0" smtClean="0"/>
              <a:t>ورغم كل التحديات إلا أن اللغة العربية ظلّت تحافظ على أصالتها وقوتها بثبات واقتدار.</a:t>
            </a:r>
            <a:endParaRPr lang="en-US" sz="2000" b="1" dirty="0"/>
          </a:p>
        </p:txBody>
      </p:sp>
    </p:spTree>
    <p:extLst>
      <p:ext uri="{BB962C8B-B14F-4D97-AF65-F5344CB8AC3E}">
        <p14:creationId xmlns="" xmlns:p14="http://schemas.microsoft.com/office/powerpoint/2010/main" val="288524250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19672" y="1336962"/>
            <a:ext cx="5760640" cy="4062651"/>
          </a:xfrm>
          <a:prstGeom prst="rect">
            <a:avLst/>
          </a:prstGeom>
          <a:noFill/>
        </p:spPr>
        <p:txBody>
          <a:bodyPr wrap="square" rtlCol="0">
            <a:spAutoFit/>
          </a:bodyPr>
          <a:lstStyle/>
          <a:p>
            <a:pPr algn="r"/>
            <a:r>
              <a:rPr lang="ar-SA" sz="3200" dirty="0" smtClean="0">
                <a:cs typeface="DecoType Naskh Variants" pitchFamily="2" charset="-78"/>
              </a:rPr>
              <a:t>2_ج) في مواجهة الغزو الثقافي والحضاري:</a:t>
            </a:r>
          </a:p>
          <a:p>
            <a:pPr algn="r"/>
            <a:endParaRPr lang="ar-SA" dirty="0" smtClean="0"/>
          </a:p>
          <a:p>
            <a:pPr algn="r"/>
            <a:r>
              <a:rPr lang="ar-SA" sz="2000" b="1" dirty="0" smtClean="0"/>
              <a:t>إن من مظاهر الغزو الحضاري تعدد أسماء الأدوات الحضارية وكثرتها بحيث تُعد من أكثر ألوان الدخيل توغّلاً في لغتنا . وتنقسم المصطلحات الأجنبية الى نوعين :</a:t>
            </a:r>
          </a:p>
          <a:p>
            <a:pPr algn="r"/>
            <a:r>
              <a:rPr lang="ar-SA" sz="2400" b="1" dirty="0" smtClean="0"/>
              <a:t>الأول: </a:t>
            </a:r>
            <a:r>
              <a:rPr lang="ar-SA" sz="2000" b="1" u="sng" dirty="0" smtClean="0"/>
              <a:t>مصطلح علمي : </a:t>
            </a:r>
            <a:r>
              <a:rPr lang="ar-SA" sz="2000" b="1" dirty="0" smtClean="0"/>
              <a:t>وهو ما يتعلق بالعلوم ورأى بعض الناس أن يبقى كما هو ثم في مرحلة تالية يُصار الى ترجمته أو تعريبه</a:t>
            </a:r>
          </a:p>
          <a:p>
            <a:pPr algn="r"/>
            <a:r>
              <a:rPr lang="ar-SA" sz="2400" b="1" dirty="0" smtClean="0"/>
              <a:t>الثاني: </a:t>
            </a:r>
            <a:r>
              <a:rPr lang="ar-SA" sz="2000" b="1" u="sng" dirty="0" smtClean="0"/>
              <a:t>مصطلح حضاري : </a:t>
            </a:r>
            <a:r>
              <a:rPr lang="ar-SA" sz="2000" b="1" dirty="0" smtClean="0"/>
              <a:t>وهو ما يتعلق بأنماط الحياة وهي ما تسمى بها كثير من المخترعات الحديثة وهو الأشد فطرًا على اللغة العربية.</a:t>
            </a:r>
          </a:p>
          <a:p>
            <a:pPr algn="r"/>
            <a:r>
              <a:rPr lang="ar-SA" sz="2000" b="1" dirty="0" smtClean="0"/>
              <a:t>ولذا يجب العمل على وقف الهيمنة اللغوية من المصطلحات الحضارية والسيطرة على كل دخيل عليها.</a:t>
            </a:r>
            <a:endParaRPr lang="en-US" sz="2000" b="1" dirty="0"/>
          </a:p>
        </p:txBody>
      </p:sp>
    </p:spTree>
    <p:extLst>
      <p:ext uri="{BB962C8B-B14F-4D97-AF65-F5344CB8AC3E}">
        <p14:creationId xmlns="" xmlns:p14="http://schemas.microsoft.com/office/powerpoint/2010/main" val="70659987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331640" y="1196351"/>
            <a:ext cx="6480720" cy="1969770"/>
          </a:xfrm>
          <a:prstGeom prst="rect">
            <a:avLst/>
          </a:prstGeom>
          <a:noFill/>
        </p:spPr>
        <p:txBody>
          <a:bodyPr wrap="square" rtlCol="0">
            <a:spAutoFit/>
          </a:bodyPr>
          <a:lstStyle/>
          <a:p>
            <a:pPr algn="r"/>
            <a:r>
              <a:rPr lang="ar-SA" sz="3200" dirty="0" smtClean="0">
                <a:cs typeface="DecoType Naskh Variants" pitchFamily="2" charset="-78"/>
              </a:rPr>
              <a:t>4_د) في موجهة أثر كل من الحاسوب والإعلام ووسائل </a:t>
            </a:r>
          </a:p>
          <a:p>
            <a:pPr algn="r"/>
            <a:r>
              <a:rPr lang="ar-SA" sz="3200" dirty="0" smtClean="0">
                <a:cs typeface="DecoType Naskh Variants" pitchFamily="2" charset="-78"/>
              </a:rPr>
              <a:t>الاتصال:</a:t>
            </a:r>
          </a:p>
          <a:p>
            <a:pPr algn="r"/>
            <a:endParaRPr lang="ar-SA" dirty="0" smtClean="0"/>
          </a:p>
          <a:p>
            <a:pPr algn="r"/>
            <a:r>
              <a:rPr lang="ar-SA" sz="2000" b="1" dirty="0" smtClean="0"/>
              <a:t>إن الإفادة الحقيقية في تقنية الحاسوب وما ينتج عنها وما يحيط بها من علوم لن يؤتي أكله إلا بعد التعريب.</a:t>
            </a:r>
            <a:r>
              <a:rPr lang="ar-SA" b="1" dirty="0" smtClean="0"/>
              <a:t> </a:t>
            </a:r>
            <a:endParaRPr lang="en-US" b="1" dirty="0"/>
          </a:p>
        </p:txBody>
      </p:sp>
      <p:pic>
        <p:nvPicPr>
          <p:cNvPr id="5" name="صورة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00100" y="3214686"/>
            <a:ext cx="4680520" cy="2673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989429653"/>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87624" y="2060848"/>
            <a:ext cx="6192688" cy="1938992"/>
          </a:xfrm>
          <a:prstGeom prst="rect">
            <a:avLst/>
          </a:prstGeom>
          <a:noFill/>
        </p:spPr>
        <p:txBody>
          <a:bodyPr wrap="square" rtlCol="0">
            <a:spAutoFit/>
          </a:bodyPr>
          <a:lstStyle/>
          <a:p>
            <a:pPr algn="r"/>
            <a:r>
              <a:rPr lang="ar-SA" sz="4000" u="sng" dirty="0" smtClean="0">
                <a:cs typeface="DecoType Naskh Variants" pitchFamily="2" charset="-78"/>
              </a:rPr>
              <a:t>اللغة العربية بين الأصالة والتحديات</a:t>
            </a:r>
          </a:p>
          <a:p>
            <a:pPr algn="r"/>
            <a:r>
              <a:rPr lang="ar-SA" sz="4000" u="sng" dirty="0" smtClean="0">
                <a:cs typeface="DecoType Naskh Variants" pitchFamily="2" charset="-78"/>
              </a:rPr>
              <a:t>عمل الطالبة : </a:t>
            </a:r>
            <a:r>
              <a:rPr lang="ar-SA" sz="4000" dirty="0" smtClean="0">
                <a:cs typeface="DecoType Naskh Variants" pitchFamily="2" charset="-78"/>
              </a:rPr>
              <a:t>هند عبدالعزيز بن خميس.</a:t>
            </a:r>
          </a:p>
          <a:p>
            <a:pPr algn="r"/>
            <a:r>
              <a:rPr lang="ar-SA" sz="4000" u="sng" dirty="0" smtClean="0">
                <a:cs typeface="DecoType Naskh Variants" pitchFamily="2" charset="-78"/>
              </a:rPr>
              <a:t>إشراف المعلمة : </a:t>
            </a:r>
            <a:r>
              <a:rPr lang="ar-SA" sz="4000" dirty="0" smtClean="0">
                <a:cs typeface="DecoType Naskh Variants" pitchFamily="2" charset="-78"/>
              </a:rPr>
              <a:t>نجلاء الخطيب.</a:t>
            </a:r>
            <a:endParaRPr lang="en-US" sz="3600" dirty="0">
              <a:cs typeface="DecoType Naskh Variants" pitchFamily="2" charset="-78"/>
            </a:endParaRPr>
          </a:p>
        </p:txBody>
      </p:sp>
    </p:spTree>
    <p:extLst>
      <p:ext uri="{BB962C8B-B14F-4D97-AF65-F5344CB8AC3E}">
        <p14:creationId xmlns="" xmlns:p14="http://schemas.microsoft.com/office/powerpoint/2010/main" val="1433650519"/>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79984" y="1124744"/>
            <a:ext cx="5760640" cy="3724096"/>
          </a:xfrm>
          <a:prstGeom prst="rect">
            <a:avLst/>
          </a:prstGeom>
          <a:noFill/>
        </p:spPr>
        <p:txBody>
          <a:bodyPr wrap="square" rtlCol="0">
            <a:spAutoFit/>
          </a:bodyPr>
          <a:lstStyle/>
          <a:p>
            <a:pPr algn="r"/>
            <a:r>
              <a:rPr lang="ar-SA" sz="3600" dirty="0" smtClean="0">
                <a:cs typeface="Diwani Letter" pitchFamily="2" charset="-78"/>
              </a:rPr>
              <a:t>ملخص: </a:t>
            </a:r>
          </a:p>
          <a:p>
            <a:pPr algn="r"/>
            <a:endParaRPr lang="ar-SA" sz="2000" dirty="0" smtClean="0"/>
          </a:p>
          <a:p>
            <a:pPr algn="r"/>
            <a:r>
              <a:rPr lang="ar-SA" sz="2000" b="1" dirty="0" smtClean="0"/>
              <a:t>هدف هذا الإلقاء هو إظهار أصالة اللغة العربية، وثباتها- ببركة حفظ القرآن الكريم لها –عبر العمق التاريخي والإنساني للغات البشرية، وكيف حافظت على وجودها رغم عوامل التعرية التي أصابتها منذ فجر تاريخها، من عامية ولهجات، وألسنة غير عربية ولحن , واستمر الصمود والثبات، حتى عندما جاء الزحف الجارف للحضارة الحديثة، والمخترعات، وتنوع اللغات، وسطو العولمة، استطاعت العربية أن تصارع وتقاوم، ساعدها على ذلك، ما أوتيت من عوامل القوة والثبات، الذي جعلها قادرة على التعامل مع مستجدات الصراع، وتنوع التحديات بكل قدرة واقتدار. </a:t>
            </a:r>
            <a:endParaRPr lang="en-US" sz="2000" b="1" dirty="0"/>
          </a:p>
        </p:txBody>
      </p:sp>
      <p:pic>
        <p:nvPicPr>
          <p:cNvPr id="3" name="صورة 2"/>
          <p:cNvPicPr>
            <a:picLocks noChangeAspect="1"/>
          </p:cNvPicPr>
          <p:nvPr/>
        </p:nvPicPr>
        <p:blipFill rotWithShape="1">
          <a:blip r:embed="rId2">
            <a:extLst>
              <a:ext uri="{28A0092B-C50C-407E-A947-70E740481C1C}">
                <a14:useLocalDpi xmlns="" xmlns:a14="http://schemas.microsoft.com/office/drawing/2010/main" val="0"/>
              </a:ext>
            </a:extLst>
          </a:blip>
          <a:srcRect l="17802" t="15688" r="17463" b="17578"/>
          <a:stretch/>
        </p:blipFill>
        <p:spPr>
          <a:xfrm>
            <a:off x="51792" y="4528068"/>
            <a:ext cx="3456384" cy="2329932"/>
          </a:xfrm>
          <a:prstGeom prst="rect">
            <a:avLst/>
          </a:prstGeom>
          <a:ln w="38100" cap="sq">
            <a:solidFill>
              <a:schemeClr val="tx1">
                <a:lumMod val="85000"/>
                <a:lumOff val="1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99776118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827584" y="1412776"/>
            <a:ext cx="7272808" cy="4124206"/>
          </a:xfrm>
          <a:prstGeom prst="rect">
            <a:avLst/>
          </a:prstGeom>
          <a:noFill/>
        </p:spPr>
        <p:txBody>
          <a:bodyPr wrap="square" rtlCol="0">
            <a:spAutoFit/>
          </a:bodyPr>
          <a:lstStyle/>
          <a:p>
            <a:pPr algn="r"/>
            <a:r>
              <a:rPr lang="ar-SA" sz="2800" b="1" dirty="0" smtClean="0">
                <a:cs typeface="Diwani Letter" pitchFamily="2" charset="-78"/>
              </a:rPr>
              <a:t>مقدمة:</a:t>
            </a:r>
          </a:p>
          <a:p>
            <a:pPr algn="r"/>
            <a:endParaRPr lang="ar-SA" dirty="0" smtClean="0"/>
          </a:p>
          <a:p>
            <a:pPr algn="r"/>
            <a:r>
              <a:rPr lang="ar-SA" b="1" dirty="0" smtClean="0"/>
              <a:t> الحمدلله رب العالمين ، وبه نستعين ، وبعد: وقفت العربية عزيزة شامخة عبر عصور النطق بها والتعامل معها، تغض الطرف عن العامية واللهجات، وتقاوم اللحن وغزو الألسنة، وتستوعب ما أتاها من لغات الآخرين بالتعريب، إلى أن جاء العصر الحديث بما يحمل من حضارة ومخترعات، ومصطلحات أجنبية، وألسنة متنوعة، وأفكار متعددة، وعولمة تريد أن تستبيح الآخر، فتعاملت العربية مع ذلك كله بكل حكمة وسداد رأي، على قدر استطاعتها، وعلى قدر ما يبذله أهلها من أجلها... وسوف يتطرق حواري إلى فصلين: الأول فيهما سأتحدث فيه عن قوة اللغة العربية وثباتها، وحفظ القرآن الكريم لها، وعن تراث اللغة العربية وثباتها في وجه الحداثة. أما الفصل الثاني فقد جاء بعنوان: اللغة العربية من الأصالة إلى التحديات: تحديات ومواجهة، وعرضت فيه التحديات الداخلية، والتحديات الخارجية التي تواجه اللغة العربية، محاولة في كل ذلك إظهار أثر هذه التحديات على العربية، وسبل مواجهتها. إن اللغة العربية بحاجة إلى من يقف معها ويأخذ بيدها، ويدافع عنها، لعلها تستطيع أن تصمد أمام هذا السيل الجارف من التحديات، التي تريد القضاء عليها، جعلها نسيا منسيا.</a:t>
            </a:r>
            <a:endParaRPr lang="en-US" b="1" dirty="0"/>
          </a:p>
        </p:txBody>
      </p:sp>
      <p:pic>
        <p:nvPicPr>
          <p:cNvPr id="3" name="صورة 2"/>
          <p:cNvPicPr>
            <a:picLocks noChangeAspect="1"/>
          </p:cNvPicPr>
          <p:nvPr/>
        </p:nvPicPr>
        <p:blipFill>
          <a:blip r:embed="rId2">
            <a:extLst>
              <a:ext uri="{BEBA8EAE-BF5A-486C-A8C5-ECC9F3942E4B}">
                <a14:imgProps xmlns="" xmlns:a14="http://schemas.microsoft.com/office/drawing/2010/main">
                  <a14:imgLayer r:embed="rId3">
                    <a14:imgEffect>
                      <a14:artisticTexturizer/>
                    </a14:imgEffect>
                  </a14:imgLayer>
                </a14:imgProps>
              </a:ext>
              <a:ext uri="{28A0092B-C50C-407E-A947-70E740481C1C}">
                <a14:useLocalDpi xmlns="" xmlns:a14="http://schemas.microsoft.com/office/drawing/2010/main" val="0"/>
              </a:ext>
            </a:extLst>
          </a:blip>
          <a:stretch>
            <a:fillRect/>
          </a:stretch>
        </p:blipFill>
        <p:spPr>
          <a:xfrm>
            <a:off x="112213" y="188640"/>
            <a:ext cx="3800305" cy="1879282"/>
          </a:xfrm>
          <a:prstGeom prst="round2DiagRect">
            <a:avLst>
              <a:gd name="adj1" fmla="val 50000"/>
              <a:gd name="adj2" fmla="val 0"/>
            </a:avLst>
          </a:prstGeom>
          <a:ln w="88900" cap="sq">
            <a:solidFill>
              <a:schemeClr val="tx1">
                <a:lumMod val="85000"/>
                <a:lumOff val="15000"/>
              </a:schemeClr>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188567023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011225" y="2461351"/>
            <a:ext cx="5040560" cy="1446550"/>
          </a:xfrm>
          <a:prstGeom prst="rect">
            <a:avLst/>
          </a:prstGeom>
          <a:noFill/>
        </p:spPr>
        <p:txBody>
          <a:bodyPr wrap="square" rtlCol="0">
            <a:spAutoFit/>
          </a:bodyPr>
          <a:lstStyle/>
          <a:p>
            <a:pPr algn="ctr"/>
            <a:r>
              <a:rPr lang="ar-SA" sz="8800" dirty="0" smtClean="0">
                <a:cs typeface="Diwani Bent" pitchFamily="2" charset="-78"/>
              </a:rPr>
              <a:t>الفصل الأول</a:t>
            </a:r>
            <a:endParaRPr lang="en-US" sz="8800" dirty="0">
              <a:cs typeface="Diwani Bent" pitchFamily="2" charset="-78"/>
            </a:endParaRPr>
          </a:p>
        </p:txBody>
      </p:sp>
      <p:pic>
        <p:nvPicPr>
          <p:cNvPr id="3" name="صورة 2"/>
          <p:cNvPicPr>
            <a:picLocks noChangeAspect="1"/>
          </p:cNvPicPr>
          <p:nvPr/>
        </p:nvPicPr>
        <p:blipFill>
          <a:blip r:embed="rId2" cstate="print">
            <a:extLst>
              <a:ext uri="{BEBA8EAE-BF5A-486C-A8C5-ECC9F3942E4B}">
                <a14:imgProps xmlns="" xmlns:a14="http://schemas.microsoft.com/office/drawing/2010/main">
                  <a14:imgLayer r:embed="rId3">
                    <a14:imgEffect>
                      <a14:colorTemperature colorTemp="5300"/>
                    </a14:imgEffect>
                  </a14:imgLayer>
                </a14:imgProps>
              </a:ext>
              <a:ext uri="{28A0092B-C50C-407E-A947-70E740481C1C}">
                <a14:useLocalDpi xmlns="" xmlns:a14="http://schemas.microsoft.com/office/drawing/2010/main" val="0"/>
              </a:ext>
            </a:extLst>
          </a:blip>
          <a:stretch>
            <a:fillRect/>
          </a:stretch>
        </p:blipFill>
        <p:spPr>
          <a:xfrm>
            <a:off x="755576" y="1844712"/>
            <a:ext cx="7267224" cy="3012017"/>
          </a:xfrm>
          <a:prstGeom prst="roundRect">
            <a:avLst>
              <a:gd name="adj" fmla="val 5162"/>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مربع نص 3"/>
          <p:cNvSpPr txBox="1"/>
          <p:nvPr/>
        </p:nvSpPr>
        <p:spPr>
          <a:xfrm>
            <a:off x="1259632" y="2047608"/>
            <a:ext cx="4320480" cy="1323439"/>
          </a:xfrm>
          <a:prstGeom prst="rect">
            <a:avLst/>
          </a:prstGeom>
          <a:noFill/>
        </p:spPr>
        <p:txBody>
          <a:bodyPr wrap="square" rtlCol="0">
            <a:spAutoFit/>
          </a:bodyPr>
          <a:lstStyle/>
          <a:p>
            <a:pPr algn="ctr"/>
            <a:r>
              <a:rPr lang="ar-SA" sz="8000" b="1" spc="50" dirty="0" smtClean="0">
                <a:ln w="13500">
                  <a:solidFill>
                    <a:schemeClr val="accent1">
                      <a:shade val="2500"/>
                      <a:alpha val="6500"/>
                    </a:schemeClr>
                  </a:solidFill>
                  <a:prstDash val="solid"/>
                </a:ln>
                <a:solidFill>
                  <a:schemeClr val="bg1">
                    <a:lumMod val="75000"/>
                    <a:alpha val="95000"/>
                  </a:schemeClr>
                </a:solidFill>
                <a:effectLst>
                  <a:innerShdw blurRad="50900" dist="38500" dir="13500000">
                    <a:srgbClr val="000000">
                      <a:alpha val="60000"/>
                    </a:srgbClr>
                  </a:innerShdw>
                </a:effectLst>
                <a:cs typeface="Diwani Bent" pitchFamily="2" charset="-78"/>
              </a:rPr>
              <a:t>الفصل الأول</a:t>
            </a:r>
            <a:endParaRPr lang="en-US" sz="8000" b="1" spc="50" dirty="0">
              <a:ln w="13500">
                <a:solidFill>
                  <a:schemeClr val="accent1">
                    <a:shade val="2500"/>
                    <a:alpha val="6500"/>
                  </a:schemeClr>
                </a:solidFill>
                <a:prstDash val="solid"/>
              </a:ln>
              <a:solidFill>
                <a:schemeClr val="bg1">
                  <a:lumMod val="75000"/>
                  <a:alpha val="95000"/>
                </a:schemeClr>
              </a:solidFill>
              <a:effectLst>
                <a:innerShdw blurRad="50900" dist="38500" dir="13500000">
                  <a:srgbClr val="000000">
                    <a:alpha val="60000"/>
                  </a:srgbClr>
                </a:innerShdw>
              </a:effectLst>
              <a:cs typeface="Diwani Bent" pitchFamily="2" charset="-78"/>
            </a:endParaRPr>
          </a:p>
        </p:txBody>
      </p:sp>
    </p:spTree>
    <p:extLst>
      <p:ext uri="{BB962C8B-B14F-4D97-AF65-F5344CB8AC3E}">
        <p14:creationId xmlns="" xmlns:p14="http://schemas.microsoft.com/office/powerpoint/2010/main" val="386718993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09790" y="1607778"/>
            <a:ext cx="7056784" cy="3970318"/>
          </a:xfrm>
          <a:prstGeom prst="rect">
            <a:avLst/>
          </a:prstGeom>
          <a:noFill/>
        </p:spPr>
        <p:txBody>
          <a:bodyPr wrap="square" rtlCol="0">
            <a:spAutoFit/>
          </a:bodyPr>
          <a:lstStyle/>
          <a:p>
            <a:pPr algn="r"/>
            <a:r>
              <a:rPr lang="ar-SA" sz="3200" dirty="0" smtClean="0">
                <a:cs typeface="DecoType Naskh Variants" pitchFamily="2" charset="-78"/>
              </a:rPr>
              <a:t>         1) قوة وثبات اللغة العربية</a:t>
            </a:r>
          </a:p>
          <a:p>
            <a:pPr algn="r"/>
            <a:r>
              <a:rPr lang="ar-SA" sz="2000" b="1" dirty="0" smtClean="0"/>
              <a:t>لقد أوجد الله اللغة العربية فيها من القوة والبيان والفصاحة وعوامل التجدد  مما يجعلها تحافظ على نفسها حية وقوية , لها القدرة على الاستيعاب الكامل للآخر والتعامل معه فمن الضروري أن توضع في مكانها للائق بحيث ينشأ عليها الصغار كتابة وقراءة وحديثا وأن يعلموا أنها قادرة على استيعاب المنجزات والاختراعات  شرط أن تجد من يقف معها ويعمل من أجلها وقد وصلت إلينا اللغة في نصوص قرآنية وشعرية وأحاديث </a:t>
            </a:r>
          </a:p>
          <a:p>
            <a:pPr algn="r"/>
            <a:r>
              <a:rPr lang="ar-SA" sz="2000" b="1" dirty="0" smtClean="0"/>
              <a:t>وقد هيأ الله لها وسائل للحفظ والحماية . وبذلك هي معجزة الفن القولي المثلي.</a:t>
            </a:r>
          </a:p>
          <a:p>
            <a:pPr algn="r"/>
            <a:r>
              <a:rPr lang="ar-SA" b="1" dirty="0" smtClean="0"/>
              <a:t> </a:t>
            </a:r>
            <a:r>
              <a:rPr lang="ar-SA" sz="2000" b="1" dirty="0" smtClean="0"/>
              <a:t>وقد وقف علماء اللغة العربية الى جانب لغتهم يدافعون عنها فحموها من خلال وضع قواعد الإعراب والكتابة . ولعل سرعة انتشار اللغة العربية في البلدان المفتوحة أو التي وصل إليها التجار يعد من عوامل قوتها والمحافظة عليها بغض النظر عن العوامل الأخرى الدينية و السياسية واللغوية والبيئية وغيرها.</a:t>
            </a:r>
            <a:endParaRPr lang="en-US" b="1" dirty="0"/>
          </a:p>
        </p:txBody>
      </p:sp>
    </p:spTree>
    <p:extLst>
      <p:ext uri="{BB962C8B-B14F-4D97-AF65-F5344CB8AC3E}">
        <p14:creationId xmlns="" xmlns:p14="http://schemas.microsoft.com/office/powerpoint/2010/main" val="18663132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187624" y="1124744"/>
            <a:ext cx="6768752" cy="2708434"/>
          </a:xfrm>
          <a:prstGeom prst="rect">
            <a:avLst/>
          </a:prstGeom>
          <a:noFill/>
        </p:spPr>
        <p:txBody>
          <a:bodyPr wrap="square" rtlCol="0">
            <a:spAutoFit/>
          </a:bodyPr>
          <a:lstStyle/>
          <a:p>
            <a:pPr algn="r"/>
            <a:r>
              <a:rPr lang="ar-SA" sz="3200" dirty="0" smtClean="0">
                <a:cs typeface="DecoType Naskh Variants" pitchFamily="2" charset="-78"/>
              </a:rPr>
              <a:t>القرآن الكريم الحافظ الأمين للغة العربية:</a:t>
            </a:r>
          </a:p>
          <a:p>
            <a:pPr algn="r"/>
            <a:r>
              <a:rPr lang="ar-SA" sz="2000" b="1" dirty="0" smtClean="0"/>
              <a:t>نزل القرآن الكريم على قلب الحبيب محمد صلى الله عليه وسلم بلسان عربي مبين ومن هنا اكتسبت اللغة العربية القداسة والخلود , فكان حفظ الله عز وجل للقرآن هو حفاظا للغة العربية أبد الدهر وإلى قيام الساعة.</a:t>
            </a:r>
          </a:p>
          <a:p>
            <a:pPr algn="r"/>
            <a:r>
              <a:rPr lang="ar-SA" sz="2000" b="1" dirty="0" smtClean="0"/>
              <a:t>وهذا القرآن الذي أكسب اللغة العربية رفعة ورقيا فاقت جميع لغات الدنيا الأخرى . وبفضله تعالى تحولت الى لغة عالمية وهي لازمة لمن يدخل في الإسلام حتى يؤدي العبادات , ويقرأ القرآن ,ويتفقه في الدين.</a:t>
            </a:r>
          </a:p>
          <a:p>
            <a:pPr algn="r"/>
            <a:endParaRPr lang="en-US" dirty="0"/>
          </a:p>
        </p:txBody>
      </p:sp>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03748" y="3573016"/>
            <a:ext cx="4536504"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320729503"/>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03648" y="1428609"/>
            <a:ext cx="6120680" cy="4278094"/>
          </a:xfrm>
          <a:prstGeom prst="rect">
            <a:avLst/>
          </a:prstGeom>
          <a:noFill/>
        </p:spPr>
        <p:txBody>
          <a:bodyPr wrap="square" rtlCol="0">
            <a:spAutoFit/>
          </a:bodyPr>
          <a:lstStyle/>
          <a:p>
            <a:pPr algn="r"/>
            <a:r>
              <a:rPr lang="ar-SA" sz="3200" dirty="0" smtClean="0">
                <a:cs typeface="DecoType Naskh Variants" pitchFamily="2" charset="-78"/>
              </a:rPr>
              <a:t>3) تراث اللغة العربية وثباتها في وجه الحداثة :</a:t>
            </a:r>
          </a:p>
          <a:p>
            <a:pPr algn="r"/>
            <a:endParaRPr lang="ar-SA" sz="2000" dirty="0" smtClean="0"/>
          </a:p>
          <a:p>
            <a:pPr algn="r"/>
            <a:r>
              <a:rPr lang="ar-SA" sz="2000" b="1" dirty="0" smtClean="0"/>
              <a:t>من البديهي أن يأخذ المنحى التاريخي منحى حداثة وتطور وتجديد فمنذ القرن التاسع عشر وحتى اليوم يعيش الوطن العربي والعالم الإسلامي أمنة تدور حول الحداثة والتراث أو المعاصرة والأصالة في إطار تدفق موجات الحضارة الغربية وإفرازاتها في شتى المناحي الفكرية والسياسية والاقتصادية والاجتماعية وغيرها.</a:t>
            </a:r>
          </a:p>
          <a:p>
            <a:pPr algn="r"/>
            <a:r>
              <a:rPr lang="ar-SA" sz="2000" b="1" dirty="0" smtClean="0"/>
              <a:t>فاللغة العربية هي الوعاء الثقافي الذي يشكل التراث المحدد للهوية والداعم لها , وعلى أهل العربية أن يثقوا بتاريخهم وتراثهم وشخصيتهم , وأن لا يتأثروا  بمتطلبات الحداثة وتتزعزع ثقتهم بشخصيتهم بأن لغتهم وتراثهم مدعاة للتخلف.</a:t>
            </a:r>
          </a:p>
          <a:p>
            <a:pPr algn="r"/>
            <a:r>
              <a:rPr lang="ar-SA" sz="2000" b="1" dirty="0" smtClean="0"/>
              <a:t>وليس أهلا لمواكبة الحداثة لأنها ثابتة وراسخة منذ قرون وستثبت بإذن الله.</a:t>
            </a:r>
            <a:endParaRPr lang="ar-SA" b="1" dirty="0" smtClean="0"/>
          </a:p>
        </p:txBody>
      </p:sp>
    </p:spTree>
    <p:extLst>
      <p:ext uri="{BB962C8B-B14F-4D97-AF65-F5344CB8AC3E}">
        <p14:creationId xmlns="" xmlns:p14="http://schemas.microsoft.com/office/powerpoint/2010/main" val="173888030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441764" y="1038508"/>
            <a:ext cx="6192688" cy="1446550"/>
          </a:xfrm>
          <a:prstGeom prst="rect">
            <a:avLst/>
          </a:prstGeom>
          <a:noFill/>
        </p:spPr>
        <p:txBody>
          <a:bodyPr wrap="square" rtlCol="0">
            <a:spAutoFit/>
          </a:bodyPr>
          <a:lstStyle/>
          <a:p>
            <a:pPr algn="ctr"/>
            <a:r>
              <a:rPr lang="ar-SA" sz="8800" dirty="0" smtClean="0">
                <a:cs typeface="Diwani Bent" pitchFamily="2" charset="-78"/>
              </a:rPr>
              <a:t>الفصل</a:t>
            </a:r>
            <a:r>
              <a:rPr lang="ar-SA" sz="8000" dirty="0" smtClean="0">
                <a:cs typeface="Diwani Bent" pitchFamily="2" charset="-78"/>
              </a:rPr>
              <a:t> الثاني</a:t>
            </a:r>
            <a:endParaRPr lang="en-US" sz="8000" dirty="0">
              <a:cs typeface="Diwani Bent" pitchFamily="2" charset="-78"/>
            </a:endParaRPr>
          </a:p>
        </p:txBody>
      </p:sp>
      <p:pic>
        <p:nvPicPr>
          <p:cNvPr id="2" name="صورة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116482" y="2564904"/>
            <a:ext cx="6911902" cy="2952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215749128"/>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267482" y="1772816"/>
            <a:ext cx="6552728" cy="3539430"/>
          </a:xfrm>
          <a:prstGeom prst="rect">
            <a:avLst/>
          </a:prstGeom>
          <a:noFill/>
        </p:spPr>
        <p:txBody>
          <a:bodyPr wrap="square" rtlCol="0">
            <a:spAutoFit/>
          </a:bodyPr>
          <a:lstStyle/>
          <a:p>
            <a:pPr algn="r"/>
            <a:r>
              <a:rPr lang="ar-SA" sz="4000" dirty="0" smtClean="0">
                <a:cs typeface="DecoType Naskh Variants" pitchFamily="2" charset="-78"/>
              </a:rPr>
              <a:t>1)  تحديات داخلية :</a:t>
            </a:r>
            <a:endParaRPr lang="ar-SA" sz="4000" u="sng" dirty="0">
              <a:cs typeface="DecoType Thuluth" pitchFamily="2" charset="-78"/>
            </a:endParaRPr>
          </a:p>
          <a:p>
            <a:pPr algn="r"/>
            <a:r>
              <a:rPr lang="ar-SA" sz="2400" u="sng" dirty="0" smtClean="0">
                <a:cs typeface="DecoType Thuluth" pitchFamily="2" charset="-78"/>
              </a:rPr>
              <a:t>  1_ أ ) في مواجهة اللحن:</a:t>
            </a:r>
          </a:p>
          <a:p>
            <a:pPr algn="r"/>
            <a:endParaRPr lang="ar-SA" sz="2000" u="sng" dirty="0" smtClean="0"/>
          </a:p>
          <a:p>
            <a:pPr algn="r"/>
            <a:r>
              <a:rPr lang="ar-SA" sz="2000" b="1" dirty="0" smtClean="0"/>
              <a:t>اتجه العرب </a:t>
            </a:r>
            <a:r>
              <a:rPr lang="ar-SA" sz="2000" b="1" dirty="0"/>
              <a:t>فاتحين الى بلاد فارس والروم وأيدهم الله بنصره واختلط العرب بغيرهم مما جعل اللسان العربي يتقبل غيرهم من اللغات الأخرى فيتأثر بها.</a:t>
            </a:r>
            <a:endParaRPr lang="en-US" sz="2000" b="1" dirty="0"/>
          </a:p>
          <a:p>
            <a:pPr algn="r"/>
            <a:r>
              <a:rPr lang="ar-SA" sz="2000" b="1" dirty="0"/>
              <a:t>لذلك نجد من العرب من يقول :" عن جل ما يكتب بالعربية اليوم غير مشكول فهو حمال للوجوه ولكن جمهور أهل العربية لا يجمعون على خطأ إنهم يكتشفون اللحن والخطأ في الضبط إن وقع من أحدهم ولا يملك لحن أو خطأ أو تصحيف أو تحريف أن يكون نافذا يأخذ به أهل العربية جميعا "والذي ساعد على الوقوف في </a:t>
            </a:r>
            <a:r>
              <a:rPr lang="ar-SA" sz="2000" b="1" dirty="0" smtClean="0"/>
              <a:t>وجه </a:t>
            </a:r>
            <a:r>
              <a:rPr lang="ar-SA" sz="2000" b="1" dirty="0"/>
              <a:t>اللحن هو القرآن الكريم. وارتقى بكلام العرب الى منزلة </a:t>
            </a:r>
            <a:r>
              <a:rPr lang="ar-SA" sz="2000" b="1" dirty="0" smtClean="0"/>
              <a:t>معتمده.</a:t>
            </a:r>
            <a:endParaRPr lang="en-US" sz="2000" b="1" u="sng" dirty="0">
              <a:cs typeface="DecoType Thuluth" pitchFamily="2" charset="-78"/>
            </a:endParaRPr>
          </a:p>
        </p:txBody>
      </p:sp>
      <p:pic>
        <p:nvPicPr>
          <p:cNvPr id="2" name="صورة 1"/>
          <p:cNvPicPr>
            <a:picLocks noChangeAspect="1"/>
          </p:cNvPicPr>
          <p:nvPr/>
        </p:nvPicPr>
        <p:blipFill>
          <a:blip r:embed="rId2">
            <a:extLst>
              <a:ext uri="{BEBA8EAE-BF5A-486C-A8C5-ECC9F3942E4B}">
                <a14:imgProps xmlns="" xmlns:a14="http://schemas.microsoft.com/office/drawing/2010/main">
                  <a14:imgLayer r:embed="rId3">
                    <a14:imgEffect>
                      <a14:artisticCrisscrossEtching/>
                    </a14:imgEffect>
                  </a14:imgLayer>
                </a14:imgProps>
              </a:ext>
              <a:ext uri="{28A0092B-C50C-407E-A947-70E740481C1C}">
                <a14:useLocalDpi xmlns="" xmlns:a14="http://schemas.microsoft.com/office/drawing/2010/main" val="0"/>
              </a:ext>
            </a:extLst>
          </a:blip>
          <a:stretch>
            <a:fillRect/>
          </a:stretch>
        </p:blipFill>
        <p:spPr>
          <a:xfrm>
            <a:off x="1115615" y="1052736"/>
            <a:ext cx="3091543" cy="2016224"/>
          </a:xfrm>
          <a:prstGeom prst="rect">
            <a:avLst/>
          </a:prstGeom>
          <a:ln>
            <a:noFill/>
          </a:ln>
          <a:effectLst>
            <a:softEdge rad="63500"/>
          </a:effectLst>
        </p:spPr>
      </p:pic>
    </p:spTree>
    <p:extLst>
      <p:ext uri="{BB962C8B-B14F-4D97-AF65-F5344CB8AC3E}">
        <p14:creationId xmlns="" xmlns:p14="http://schemas.microsoft.com/office/powerpoint/2010/main" val="4195636987"/>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pptA4DA.tmp</Template>
  <TotalTime>259</TotalTime>
  <Words>1374</Words>
  <Application>Microsoft Office PowerPoint</Application>
  <PresentationFormat>عرض على الشاشة (3:4)‏</PresentationFormat>
  <Paragraphs>60</Paragraphs>
  <Slides>17</Slides>
  <Notes>0</Notes>
  <HiddenSlides>0</HiddenSlides>
  <MMClips>0</MMClips>
  <ScaleCrop>false</ScaleCrop>
  <HeadingPairs>
    <vt:vector size="4" baseType="variant">
      <vt:variant>
        <vt:lpstr>سمة</vt:lpstr>
      </vt:variant>
      <vt:variant>
        <vt:i4>2</vt:i4>
      </vt:variant>
      <vt:variant>
        <vt:lpstr>عناوين الشرائح</vt:lpstr>
      </vt:variant>
      <vt:variant>
        <vt:i4>17</vt:i4>
      </vt:variant>
    </vt:vector>
  </HeadingPairs>
  <TitlesOfParts>
    <vt:vector size="19" baseType="lpstr">
      <vt:lpstr>1_فن الخياطه الرفيعة</vt:lpstr>
      <vt:lpstr>BlackTie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specialist</cp:lastModifiedBy>
  <cp:revision>43</cp:revision>
  <dcterms:created xsi:type="dcterms:W3CDTF">2015-12-13T18:04:20Z</dcterms:created>
  <dcterms:modified xsi:type="dcterms:W3CDTF">2016-03-05T10:06:02Z</dcterms:modified>
</cp:coreProperties>
</file>